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2" r:id="rId5"/>
    <p:sldId id="265" r:id="rId6"/>
    <p:sldId id="261" r:id="rId7"/>
    <p:sldId id="263" r:id="rId8"/>
    <p:sldId id="267" r:id="rId9"/>
    <p:sldId id="266" r:id="rId10"/>
    <p:sldId id="264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0C4"/>
    <a:srgbClr val="9EB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E880C-8288-4EB1-AE59-47769EA04464}" type="datetimeFigureOut">
              <a:rPr lang="de-DE" smtClean="0"/>
              <a:t>18.01.2021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0CD75-4632-426A-8CB6-F2B66A7712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81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912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24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28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24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69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57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12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52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301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23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B823-7787-40FC-92A5-44D0ED6C7DDC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01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18FF-4F90-467B-AE70-54B40A6E976B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46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46EA-8778-4D03-B318-08CF4EA7E0AA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46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54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CD3C-453F-47D9-A05D-2D7B92583A32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45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F0F5-503A-48B0-B9F9-9B7ACAF117D1}" type="datetime1">
              <a:rPr lang="de-DE" smtClean="0"/>
              <a:t>18.01.2021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6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6F4C-EF44-4A39-8AC5-33CD52F32067}" type="datetime1">
              <a:rPr lang="de-DE" smtClean="0"/>
              <a:t>18.01.2021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50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63DE-4EF6-41AD-B17C-348A3457561C}" type="datetime1">
              <a:rPr lang="de-DE" smtClean="0"/>
              <a:t>18.01.2021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6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CB58-3E38-4052-B3F4-B1E3F936CBA2}" type="datetime1">
              <a:rPr lang="de-DE" smtClean="0"/>
              <a:t>18.01.2021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3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EF20-D205-48A6-8BC8-0269984CFA4C}" type="datetime1">
              <a:rPr lang="de-DE" smtClean="0"/>
              <a:t>18.01.2021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46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E3E4-CABB-4138-A572-6DBB23009A6A}" type="datetime1">
              <a:rPr lang="de-DE" smtClean="0"/>
              <a:t>18.01.2021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23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4EB66-024C-4ECA-ADA4-381522A4813C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02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1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8EBBF6-3CF5-45C4-9467-3CD120BA473E}"/>
              </a:ext>
            </a:extLst>
          </p:cNvPr>
          <p:cNvSpPr txBox="1"/>
          <p:nvPr/>
        </p:nvSpPr>
        <p:spPr>
          <a:xfrm>
            <a:off x="1596639" y="2767280"/>
            <a:ext cx="899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Was erwartet mich im Fach Wirtschafts-wissenschaften in der 11. Klasse?</a:t>
            </a:r>
          </a:p>
        </p:txBody>
      </p:sp>
    </p:spTree>
    <p:extLst>
      <p:ext uri="{BB962C8B-B14F-4D97-AF65-F5344CB8AC3E}">
        <p14:creationId xmlns:p14="http://schemas.microsoft.com/office/powerpoint/2010/main" val="2145116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9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495A8BB-FBD5-4506-8BC8-EC0222B42B83}"/>
              </a:ext>
            </a:extLst>
          </p:cNvPr>
          <p:cNvSpPr txBox="1"/>
          <p:nvPr/>
        </p:nvSpPr>
        <p:spPr>
          <a:xfrm>
            <a:off x="2355079" y="3919210"/>
            <a:ext cx="899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Für Fragen besuchen Sie uns gern in der Videokonferenz.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0B4AAF0-B3FB-4CD1-A07B-B42BDE76C0A2}"/>
              </a:ext>
            </a:extLst>
          </p:cNvPr>
          <p:cNvSpPr/>
          <p:nvPr/>
        </p:nvSpPr>
        <p:spPr>
          <a:xfrm>
            <a:off x="4761454" y="2292459"/>
            <a:ext cx="2669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/>
              <a:t>Vielen Dank!</a:t>
            </a:r>
          </a:p>
        </p:txBody>
      </p:sp>
      <p:sp>
        <p:nvSpPr>
          <p:cNvPr id="10" name="Google Shape;723;p34">
            <a:extLst>
              <a:ext uri="{FF2B5EF4-FFF2-40B4-BE49-F238E27FC236}">
                <a16:creationId xmlns:a16="http://schemas.microsoft.com/office/drawing/2014/main" id="{760FC51D-4504-4CBA-9658-A8BAB6767E2C}"/>
              </a:ext>
            </a:extLst>
          </p:cNvPr>
          <p:cNvSpPr/>
          <p:nvPr/>
        </p:nvSpPr>
        <p:spPr>
          <a:xfrm>
            <a:off x="1249880" y="3788326"/>
            <a:ext cx="971574" cy="784987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B8D222-4955-4997-8835-0F7A8B2E66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3"/>
          <a:stretch/>
        </p:blipFill>
        <p:spPr>
          <a:xfrm>
            <a:off x="1298373" y="3835401"/>
            <a:ext cx="879475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2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2</a:t>
            </a:fld>
            <a:endParaRPr lang="de-DE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CF495B9F-E8D7-425A-B097-100FC84C4576}"/>
              </a:ext>
            </a:extLst>
          </p:cNvPr>
          <p:cNvSpPr txBox="1">
            <a:spLocks/>
          </p:cNvSpPr>
          <p:nvPr/>
        </p:nvSpPr>
        <p:spPr>
          <a:xfrm>
            <a:off x="838200" y="1758090"/>
            <a:ext cx="10515600" cy="1325563"/>
          </a:xfrm>
          <a:prstGeom prst="rect">
            <a:avLst/>
          </a:prstGeom>
          <a:solidFill>
            <a:srgbClr val="78A0C4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400" b="1" dirty="0"/>
              <a:t>11. Klasse Wirtschaftswissenschaften - Einführungsphase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1E09C0B5-F1BC-4D92-9B4C-DEE12D1F0C52}"/>
              </a:ext>
            </a:extLst>
          </p:cNvPr>
          <p:cNvSpPr txBox="1">
            <a:spLocks/>
          </p:cNvSpPr>
          <p:nvPr/>
        </p:nvSpPr>
        <p:spPr>
          <a:xfrm>
            <a:off x="838200" y="3074128"/>
            <a:ext cx="5157787" cy="647269"/>
          </a:xfrm>
          <a:prstGeom prst="rect">
            <a:avLst/>
          </a:prstGeom>
          <a:solidFill>
            <a:srgbClr val="9EBBD5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/>
              <a:t>1. Halbjahr 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182F3CFD-A47A-4612-8687-A3EAB329A0E8}"/>
              </a:ext>
            </a:extLst>
          </p:cNvPr>
          <p:cNvSpPr txBox="1">
            <a:spLocks/>
          </p:cNvSpPr>
          <p:nvPr/>
        </p:nvSpPr>
        <p:spPr>
          <a:xfrm>
            <a:off x="6170612" y="3074128"/>
            <a:ext cx="5183188" cy="647269"/>
          </a:xfrm>
          <a:prstGeom prst="rect">
            <a:avLst/>
          </a:prstGeom>
          <a:solidFill>
            <a:srgbClr val="9EBBD5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600" dirty="0"/>
              <a:t>2. Halbjahr </a:t>
            </a:r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C621F81C-C7B2-4A26-8766-1835F227D0A2}"/>
              </a:ext>
            </a:extLst>
          </p:cNvPr>
          <p:cNvSpPr txBox="1">
            <a:spLocks/>
          </p:cNvSpPr>
          <p:nvPr/>
        </p:nvSpPr>
        <p:spPr>
          <a:xfrm>
            <a:off x="906546" y="4141180"/>
            <a:ext cx="5157787" cy="19861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Wirtschaftliches Handeln im privaten Umfeld</a:t>
            </a:r>
          </a:p>
          <a:p>
            <a:r>
              <a:rPr lang="de-DE" sz="2400" dirty="0"/>
              <a:t>Aufbau und Aufgaben von Unternehmen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6B97525D-9579-462F-9902-1185320DA2EE}"/>
              </a:ext>
            </a:extLst>
          </p:cNvPr>
          <p:cNvSpPr txBox="1">
            <a:spLocks/>
          </p:cNvSpPr>
          <p:nvPr/>
        </p:nvSpPr>
        <p:spPr>
          <a:xfrm>
            <a:off x="6170612" y="4141181"/>
            <a:ext cx="5183188" cy="19861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Unternehmen in seinem Umfeld</a:t>
            </a:r>
          </a:p>
          <a:p>
            <a:r>
              <a:rPr lang="de-DE" sz="2400" dirty="0"/>
              <a:t>Gesellschaftlicher Ordnungsrahmen wirtschaftlichen Handelns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04538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3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8EBBF6-3CF5-45C4-9467-3CD120BA473E}"/>
              </a:ext>
            </a:extLst>
          </p:cNvPr>
          <p:cNvSpPr txBox="1"/>
          <p:nvPr/>
        </p:nvSpPr>
        <p:spPr>
          <a:xfrm>
            <a:off x="1217419" y="2767280"/>
            <a:ext cx="9757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Was erwartet mich im Grundkurs Wirtschaftswissenschaften in der 12. Klasse?</a:t>
            </a:r>
          </a:p>
        </p:txBody>
      </p:sp>
    </p:spTree>
    <p:extLst>
      <p:ext uri="{BB962C8B-B14F-4D97-AF65-F5344CB8AC3E}">
        <p14:creationId xmlns:p14="http://schemas.microsoft.com/office/powerpoint/2010/main" val="276471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4</a:t>
            </a:fld>
            <a:endParaRPr lang="de-DE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CF495B9F-E8D7-425A-B097-100FC84C4576}"/>
              </a:ext>
            </a:extLst>
          </p:cNvPr>
          <p:cNvSpPr txBox="1">
            <a:spLocks/>
          </p:cNvSpPr>
          <p:nvPr/>
        </p:nvSpPr>
        <p:spPr>
          <a:xfrm>
            <a:off x="838200" y="1758090"/>
            <a:ext cx="10515600" cy="1325563"/>
          </a:xfrm>
          <a:prstGeom prst="rect">
            <a:avLst/>
          </a:prstGeom>
          <a:solidFill>
            <a:srgbClr val="78A0C4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400" b="1" dirty="0"/>
              <a:t>12. Klasse Wirtschaftswissenschaften - Qualifikationsphase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1E09C0B5-F1BC-4D92-9B4C-DEE12D1F0C52}"/>
              </a:ext>
            </a:extLst>
          </p:cNvPr>
          <p:cNvSpPr txBox="1">
            <a:spLocks/>
          </p:cNvSpPr>
          <p:nvPr/>
        </p:nvSpPr>
        <p:spPr>
          <a:xfrm>
            <a:off x="838200" y="3074128"/>
            <a:ext cx="5157787" cy="647269"/>
          </a:xfrm>
          <a:prstGeom prst="rect">
            <a:avLst/>
          </a:prstGeom>
          <a:solidFill>
            <a:srgbClr val="9EBBD5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/>
              <a:t>1. Halbjahr (Q1) 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182F3CFD-A47A-4612-8687-A3EAB329A0E8}"/>
              </a:ext>
            </a:extLst>
          </p:cNvPr>
          <p:cNvSpPr txBox="1">
            <a:spLocks/>
          </p:cNvSpPr>
          <p:nvPr/>
        </p:nvSpPr>
        <p:spPr>
          <a:xfrm>
            <a:off x="6170612" y="3074128"/>
            <a:ext cx="5183188" cy="647269"/>
          </a:xfrm>
          <a:prstGeom prst="rect">
            <a:avLst/>
          </a:prstGeom>
          <a:solidFill>
            <a:srgbClr val="9EBBD5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600" dirty="0"/>
              <a:t>2. Halbjahr (Q2) </a:t>
            </a:r>
          </a:p>
        </p:txBody>
      </p: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98ADF34A-CBD9-45BC-8EC7-9933E8F6D67B}"/>
              </a:ext>
            </a:extLst>
          </p:cNvPr>
          <p:cNvSpPr txBox="1">
            <a:spLocks/>
          </p:cNvSpPr>
          <p:nvPr/>
        </p:nvSpPr>
        <p:spPr>
          <a:xfrm>
            <a:off x="906546" y="4141181"/>
            <a:ext cx="5157787" cy="16904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dirty="0"/>
              <a:t>Betriebswirtschaftslehre I:</a:t>
            </a:r>
          </a:p>
          <a:p>
            <a:r>
              <a:rPr lang="de-DE" sz="2400" dirty="0"/>
              <a:t>Marketing</a:t>
            </a:r>
          </a:p>
          <a:p>
            <a:r>
              <a:rPr lang="de-DE" sz="2400" dirty="0"/>
              <a:t>Beschaffung</a:t>
            </a:r>
            <a:endParaRPr lang="de-DE" sz="2000" dirty="0"/>
          </a:p>
        </p:txBody>
      </p:sp>
      <p:sp>
        <p:nvSpPr>
          <p:cNvPr id="17" name="Inhaltsplatzhalter 7">
            <a:extLst>
              <a:ext uri="{FF2B5EF4-FFF2-40B4-BE49-F238E27FC236}">
                <a16:creationId xmlns:a16="http://schemas.microsoft.com/office/drawing/2014/main" id="{51E2B956-52B4-47B1-AD68-1BC335385FD0}"/>
              </a:ext>
            </a:extLst>
          </p:cNvPr>
          <p:cNvSpPr txBox="1">
            <a:spLocks/>
          </p:cNvSpPr>
          <p:nvPr/>
        </p:nvSpPr>
        <p:spPr>
          <a:xfrm>
            <a:off x="6170612" y="4141181"/>
            <a:ext cx="5183188" cy="22151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dirty="0"/>
              <a:t>Betriebswirtschaftslehre II:</a:t>
            </a:r>
          </a:p>
          <a:p>
            <a:r>
              <a:rPr lang="de-DE" sz="2400" dirty="0"/>
              <a:t>Produktion</a:t>
            </a:r>
          </a:p>
          <a:p>
            <a:r>
              <a:rPr lang="de-DE" sz="2400" dirty="0"/>
              <a:t>Investition und Finanzierung</a:t>
            </a:r>
          </a:p>
        </p:txBody>
      </p:sp>
      <p:sp>
        <p:nvSpPr>
          <p:cNvPr id="18" name="Textfeld 17">
            <a:hlinkClick r:id="rId6" action="ppaction://hlinksldjump"/>
            <a:extLst>
              <a:ext uri="{FF2B5EF4-FFF2-40B4-BE49-F238E27FC236}">
                <a16:creationId xmlns:a16="http://schemas.microsoft.com/office/drawing/2014/main" id="{3BF8B0DC-E7FC-4DC0-A513-6A6CD36921FF}"/>
              </a:ext>
            </a:extLst>
          </p:cNvPr>
          <p:cNvSpPr txBox="1"/>
          <p:nvPr/>
        </p:nvSpPr>
        <p:spPr>
          <a:xfrm>
            <a:off x="838200" y="6169580"/>
            <a:ext cx="591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Genauere Darstellung eines Themengebiets: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Klicken Sie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hlinkClick r:id="rId7" action="ppaction://hlinksldjump"/>
              </a:rPr>
              <a:t>hier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341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5</a:t>
            </a:fld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8686260-8F1E-444E-9FE5-AAF47A455BE7}"/>
              </a:ext>
            </a:extLst>
          </p:cNvPr>
          <p:cNvSpPr/>
          <p:nvPr/>
        </p:nvSpPr>
        <p:spPr>
          <a:xfrm>
            <a:off x="2221454" y="5056100"/>
            <a:ext cx="3118504" cy="13002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ysClr val="windowText" lastClr="000000"/>
                </a:solidFill>
              </a:rPr>
              <a:t>Produktlebenszyklus und Portfolio-Analyse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7E35975-02C4-451D-B3D0-96D5AE10836D}"/>
              </a:ext>
            </a:extLst>
          </p:cNvPr>
          <p:cNvSpPr/>
          <p:nvPr/>
        </p:nvSpPr>
        <p:spPr>
          <a:xfrm>
            <a:off x="3977701" y="1239077"/>
            <a:ext cx="4474571" cy="593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D6A1DA8-4628-4BE3-95AE-30CE56171B5E}"/>
              </a:ext>
            </a:extLst>
          </p:cNvPr>
          <p:cNvSpPr txBox="1"/>
          <p:nvPr/>
        </p:nvSpPr>
        <p:spPr>
          <a:xfrm>
            <a:off x="4090751" y="1350932"/>
            <a:ext cx="424847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prstClr val="black"/>
                </a:solidFill>
              </a:rPr>
              <a:t>Marketing - WW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10D2826-6F9A-40EA-BB99-4B8811E3F689}"/>
              </a:ext>
            </a:extLst>
          </p:cNvPr>
          <p:cNvSpPr/>
          <p:nvPr/>
        </p:nvSpPr>
        <p:spPr>
          <a:xfrm>
            <a:off x="7307721" y="5056100"/>
            <a:ext cx="3118504" cy="13002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ysClr val="windowText" lastClr="000000"/>
                </a:solidFill>
              </a:rPr>
              <a:t>Marketingstrategien und –ziele, Marktsegmentierung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0E43A68-7F40-4FB4-92BD-EE105CEE9E14}"/>
              </a:ext>
            </a:extLst>
          </p:cNvPr>
          <p:cNvSpPr/>
          <p:nvPr/>
        </p:nvSpPr>
        <p:spPr>
          <a:xfrm>
            <a:off x="7307721" y="2126209"/>
            <a:ext cx="3118504" cy="13002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ysClr val="windowText" lastClr="000000"/>
                </a:solidFill>
              </a:rPr>
              <a:t>Marketing-Mix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DA700DC-5E32-4EE6-A8E1-82881066789C}"/>
              </a:ext>
            </a:extLst>
          </p:cNvPr>
          <p:cNvSpPr/>
          <p:nvPr/>
        </p:nvSpPr>
        <p:spPr>
          <a:xfrm>
            <a:off x="2221454" y="2126209"/>
            <a:ext cx="3118504" cy="13002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ysClr val="windowText" lastClr="000000"/>
                </a:solidFill>
              </a:rPr>
              <a:t>Marktforschung und Marktanalyse</a:t>
            </a:r>
          </a:p>
        </p:txBody>
      </p:sp>
      <p:sp>
        <p:nvSpPr>
          <p:cNvPr id="18" name="Pfeil nach unten 37">
            <a:extLst>
              <a:ext uri="{FF2B5EF4-FFF2-40B4-BE49-F238E27FC236}">
                <a16:creationId xmlns:a16="http://schemas.microsoft.com/office/drawing/2014/main" id="{F551C8AF-5675-4998-96F6-CB7A3838AC26}"/>
              </a:ext>
            </a:extLst>
          </p:cNvPr>
          <p:cNvSpPr/>
          <p:nvPr/>
        </p:nvSpPr>
        <p:spPr>
          <a:xfrm>
            <a:off x="3645090" y="3508188"/>
            <a:ext cx="271232" cy="146546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Pfeil nach unten 37">
            <a:extLst>
              <a:ext uri="{FF2B5EF4-FFF2-40B4-BE49-F238E27FC236}">
                <a16:creationId xmlns:a16="http://schemas.microsoft.com/office/drawing/2014/main" id="{91E90F9C-BDEB-4434-A336-AA1001044256}"/>
              </a:ext>
            </a:extLst>
          </p:cNvPr>
          <p:cNvSpPr/>
          <p:nvPr/>
        </p:nvSpPr>
        <p:spPr>
          <a:xfrm>
            <a:off x="8731357" y="3508188"/>
            <a:ext cx="271232" cy="146546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0" name="Explosion 1 8">
            <a:extLst>
              <a:ext uri="{FF2B5EF4-FFF2-40B4-BE49-F238E27FC236}">
                <a16:creationId xmlns:a16="http://schemas.microsoft.com/office/drawing/2014/main" id="{B49368E9-C2AA-46EC-BB48-5827F781AB04}"/>
              </a:ext>
            </a:extLst>
          </p:cNvPr>
          <p:cNvSpPr/>
          <p:nvPr/>
        </p:nvSpPr>
        <p:spPr>
          <a:xfrm>
            <a:off x="5283920" y="3343960"/>
            <a:ext cx="2078874" cy="187157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ysClr val="windowText" lastClr="000000"/>
                </a:solidFill>
              </a:rPr>
              <a:t>Marketing-Projekt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C9B8D7A-18EA-4341-AF3A-76F66953609E}"/>
              </a:ext>
            </a:extLst>
          </p:cNvPr>
          <p:cNvCxnSpPr>
            <a:cxnSpLocks/>
          </p:cNvCxnSpPr>
          <p:nvPr/>
        </p:nvCxnSpPr>
        <p:spPr>
          <a:xfrm flipV="1">
            <a:off x="5059110" y="4617600"/>
            <a:ext cx="587553" cy="603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07953DB-81A0-46FA-9C51-5358A391D4D7}"/>
              </a:ext>
            </a:extLst>
          </p:cNvPr>
          <p:cNvCxnSpPr>
            <a:cxnSpLocks/>
          </p:cNvCxnSpPr>
          <p:nvPr/>
        </p:nvCxnSpPr>
        <p:spPr>
          <a:xfrm>
            <a:off x="5279027" y="3144852"/>
            <a:ext cx="566296" cy="575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A96E86DB-F099-40AC-917B-5E097A805EF8}"/>
              </a:ext>
            </a:extLst>
          </p:cNvPr>
          <p:cNvCxnSpPr>
            <a:cxnSpLocks/>
          </p:cNvCxnSpPr>
          <p:nvPr/>
        </p:nvCxnSpPr>
        <p:spPr>
          <a:xfrm flipH="1">
            <a:off x="6802356" y="3140964"/>
            <a:ext cx="566296" cy="571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758D3036-1B2C-404C-9E11-5BD949F9D88F}"/>
              </a:ext>
            </a:extLst>
          </p:cNvPr>
          <p:cNvCxnSpPr>
            <a:cxnSpLocks/>
          </p:cNvCxnSpPr>
          <p:nvPr/>
        </p:nvCxnSpPr>
        <p:spPr>
          <a:xfrm flipH="1" flipV="1">
            <a:off x="7085504" y="4529271"/>
            <a:ext cx="670723" cy="615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1145;p41">
            <a:extLst>
              <a:ext uri="{FF2B5EF4-FFF2-40B4-BE49-F238E27FC236}">
                <a16:creationId xmlns:a16="http://schemas.microsoft.com/office/drawing/2014/main" id="{3117E616-4FB1-4A5A-A8E2-B2B0E4184130}"/>
              </a:ext>
            </a:extLst>
          </p:cNvPr>
          <p:cNvSpPr/>
          <p:nvPr/>
        </p:nvSpPr>
        <p:spPr>
          <a:xfrm>
            <a:off x="1177974" y="4859675"/>
            <a:ext cx="706026" cy="640175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F55BB1D-328F-4BC1-A4E1-F56183D7B599}"/>
              </a:ext>
            </a:extLst>
          </p:cNvPr>
          <p:cNvSpPr/>
          <p:nvPr/>
        </p:nvSpPr>
        <p:spPr>
          <a:xfrm>
            <a:off x="1080309" y="1280689"/>
            <a:ext cx="1678488" cy="62627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Was ist ein Markt?</a:t>
            </a:r>
          </a:p>
        </p:txBody>
      </p:sp>
      <p:sp>
        <p:nvSpPr>
          <p:cNvPr id="26" name="Pfeil nach rechts 54">
            <a:extLst>
              <a:ext uri="{FF2B5EF4-FFF2-40B4-BE49-F238E27FC236}">
                <a16:creationId xmlns:a16="http://schemas.microsoft.com/office/drawing/2014/main" id="{58929410-382D-4931-9F81-E0DECC8E130B}"/>
              </a:ext>
            </a:extLst>
          </p:cNvPr>
          <p:cNvSpPr/>
          <p:nvPr/>
        </p:nvSpPr>
        <p:spPr>
          <a:xfrm rot="3429868">
            <a:off x="2248402" y="2046124"/>
            <a:ext cx="429149" cy="179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3172F995-7268-4031-9E80-719DCC499E6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5679">
            <a:off x="10019724" y="4432563"/>
            <a:ext cx="1035218" cy="99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77372B8-93C5-40F9-A975-16FBD7DEC4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0863">
            <a:off x="10461329" y="1838637"/>
            <a:ext cx="1380034" cy="13002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8F31AB3-EED9-4B54-BA4F-CD978338C92F}"/>
              </a:ext>
            </a:extLst>
          </p:cNvPr>
          <p:cNvSpPr txBox="1"/>
          <p:nvPr/>
        </p:nvSpPr>
        <p:spPr>
          <a:xfrm rot="20994102">
            <a:off x="10719983" y="2021707"/>
            <a:ext cx="3614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/>
              <a:t>P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89F4CE8-92B4-4778-BD18-420854EAB313}"/>
              </a:ext>
            </a:extLst>
          </p:cNvPr>
          <p:cNvSpPr txBox="1"/>
          <p:nvPr/>
        </p:nvSpPr>
        <p:spPr>
          <a:xfrm rot="20994102">
            <a:off x="11260108" y="1935783"/>
            <a:ext cx="3614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/>
              <a:t>P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D363E0D-AECE-4566-9703-3666367270F7}"/>
              </a:ext>
            </a:extLst>
          </p:cNvPr>
          <p:cNvSpPr txBox="1"/>
          <p:nvPr/>
        </p:nvSpPr>
        <p:spPr>
          <a:xfrm rot="20994102">
            <a:off x="10804656" y="2575553"/>
            <a:ext cx="3614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/>
              <a:t>P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BABA7D8-F904-412B-A9BF-E8D9BFC46490}"/>
              </a:ext>
            </a:extLst>
          </p:cNvPr>
          <p:cNvSpPr txBox="1"/>
          <p:nvPr/>
        </p:nvSpPr>
        <p:spPr>
          <a:xfrm rot="20994102">
            <a:off x="11363796" y="2457488"/>
            <a:ext cx="3614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/>
              <a:t>P</a:t>
            </a:r>
          </a:p>
        </p:txBody>
      </p:sp>
      <p:pic>
        <p:nvPicPr>
          <p:cNvPr id="38" name="Grafik 37" descr="Survey Icon">
            <a:extLst>
              <a:ext uri="{FF2B5EF4-FFF2-40B4-BE49-F238E27FC236}">
                <a16:creationId xmlns:a16="http://schemas.microsoft.com/office/drawing/2014/main" id="{36CB69C4-04C3-4DDA-A17E-0A9A16D9A91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144">
            <a:off x="10498183" y="5404634"/>
            <a:ext cx="769938" cy="98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BBFFA8B-E02F-4DCF-A394-2CBC1192EC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67" y="5706225"/>
            <a:ext cx="1267610" cy="80464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E3C2780-E118-4E7B-808B-310F23274E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637" y="6132043"/>
            <a:ext cx="244984" cy="448613"/>
          </a:xfrm>
          <a:prstGeom prst="rect">
            <a:avLst/>
          </a:prstGeom>
        </p:spPr>
      </p:pic>
      <p:pic>
        <p:nvPicPr>
          <p:cNvPr id="41" name="Grafik 40" descr="Obedient dog">
            <a:extLst>
              <a:ext uri="{FF2B5EF4-FFF2-40B4-BE49-F238E27FC236}">
                <a16:creationId xmlns:a16="http://schemas.microsoft.com/office/drawing/2014/main" id="{A9569E02-3EB4-4159-98D7-DD3FD19ABDA3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4" y="5347335"/>
            <a:ext cx="575577" cy="55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rafik 41" descr="Coins">
            <a:extLst>
              <a:ext uri="{FF2B5EF4-FFF2-40B4-BE49-F238E27FC236}">
                <a16:creationId xmlns:a16="http://schemas.microsoft.com/office/drawing/2014/main" id="{C1CB1D2E-CCA4-4BCC-B66B-3F2C9A4BC366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46" y="6279971"/>
            <a:ext cx="221719" cy="32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58D50840-4E8A-4EBD-88C8-51F6973AEC36}"/>
              </a:ext>
            </a:extLst>
          </p:cNvPr>
          <p:cNvSpPr txBox="1"/>
          <p:nvPr/>
        </p:nvSpPr>
        <p:spPr>
          <a:xfrm>
            <a:off x="439584" y="5882841"/>
            <a:ext cx="67950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800" dirty="0"/>
              <a:t>Poor Dog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5D84267-DEE3-4873-8E0F-FA5349366C85}"/>
              </a:ext>
            </a:extLst>
          </p:cNvPr>
          <p:cNvSpPr txBox="1"/>
          <p:nvPr/>
        </p:nvSpPr>
        <p:spPr>
          <a:xfrm>
            <a:off x="1407001" y="6501798"/>
            <a:ext cx="67950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800" dirty="0"/>
              <a:t>Cash </a:t>
            </a:r>
            <a:r>
              <a:rPr lang="de-DE" sz="800" dirty="0" err="1"/>
              <a:t>Cow</a:t>
            </a:r>
            <a:endParaRPr lang="de-DE" sz="800" dirty="0"/>
          </a:p>
        </p:txBody>
      </p:sp>
      <p:sp>
        <p:nvSpPr>
          <p:cNvPr id="45" name="Google Shape;1136;p41">
            <a:extLst>
              <a:ext uri="{FF2B5EF4-FFF2-40B4-BE49-F238E27FC236}">
                <a16:creationId xmlns:a16="http://schemas.microsoft.com/office/drawing/2014/main" id="{0041DACE-A8B5-4C37-AC5D-921D9B83CD5C}"/>
              </a:ext>
            </a:extLst>
          </p:cNvPr>
          <p:cNvSpPr/>
          <p:nvPr/>
        </p:nvSpPr>
        <p:spPr>
          <a:xfrm>
            <a:off x="1435040" y="5323260"/>
            <a:ext cx="391113" cy="373855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49FE1CC9-2659-47C3-8F3A-8E3E6DDE837A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4" y="2642154"/>
            <a:ext cx="1468120" cy="7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AC7EB8D-D353-49AB-B24E-73BC4AC89F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1973" y="2702532"/>
            <a:ext cx="719183" cy="544505"/>
          </a:xfrm>
          <a:prstGeom prst="rect">
            <a:avLst/>
          </a:prstGeom>
        </p:spPr>
      </p:pic>
      <p:sp>
        <p:nvSpPr>
          <p:cNvPr id="30" name="Google Shape;1147;p41">
            <a:extLst>
              <a:ext uri="{FF2B5EF4-FFF2-40B4-BE49-F238E27FC236}">
                <a16:creationId xmlns:a16="http://schemas.microsoft.com/office/drawing/2014/main" id="{F42EC372-1FBB-4E0C-B542-06C7C212A0FC}"/>
              </a:ext>
            </a:extLst>
          </p:cNvPr>
          <p:cNvSpPr/>
          <p:nvPr/>
        </p:nvSpPr>
        <p:spPr>
          <a:xfrm>
            <a:off x="1296981" y="2767818"/>
            <a:ext cx="716282" cy="445671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CCA07E74-9D2D-4B37-8BBC-E7426CA7E67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69" y="2762367"/>
            <a:ext cx="781837" cy="1107026"/>
          </a:xfrm>
          <a:prstGeom prst="rect">
            <a:avLst/>
          </a:prstGeom>
        </p:spPr>
      </p:pic>
      <p:sp>
        <p:nvSpPr>
          <p:cNvPr id="55" name="Pfeil nach unten 37">
            <a:extLst>
              <a:ext uri="{FF2B5EF4-FFF2-40B4-BE49-F238E27FC236}">
                <a16:creationId xmlns:a16="http://schemas.microsoft.com/office/drawing/2014/main" id="{1E401CFE-77A3-44C0-B63B-B350BC5AC95B}"/>
              </a:ext>
            </a:extLst>
          </p:cNvPr>
          <p:cNvSpPr/>
          <p:nvPr/>
        </p:nvSpPr>
        <p:spPr>
          <a:xfrm rot="16200000">
            <a:off x="6186844" y="4832890"/>
            <a:ext cx="284132" cy="173540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56" name="Grafik 55" descr="euros 1">
            <a:extLst>
              <a:ext uri="{FF2B5EF4-FFF2-40B4-BE49-F238E27FC236}">
                <a16:creationId xmlns:a16="http://schemas.microsoft.com/office/drawing/2014/main" id="{005C9F16-6151-48AB-A279-E8BA0611B5B5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009" y="4750915"/>
            <a:ext cx="842909" cy="65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899ED6B4-EA68-4840-BC13-4159530C70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8" y="1740873"/>
            <a:ext cx="1016855" cy="833344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0E291673-849B-45EC-9D4E-38835C06DF15}"/>
              </a:ext>
            </a:extLst>
          </p:cNvPr>
          <p:cNvSpPr txBox="1"/>
          <p:nvPr/>
        </p:nvSpPr>
        <p:spPr>
          <a:xfrm>
            <a:off x="9782089" y="1140041"/>
            <a:ext cx="293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hlinkClick r:id="rId18" action="ppaction://hlinksldjump"/>
              </a:rPr>
              <a:t>Zurück</a:t>
            </a:r>
            <a:r>
              <a:rPr lang="de-DE" b="1" dirty="0">
                <a:solidFill>
                  <a:schemeClr val="accent5"/>
                </a:solidFill>
              </a:rPr>
              <a:t> </a:t>
            </a:r>
            <a:r>
              <a:rPr lang="de-DE" dirty="0">
                <a:solidFill>
                  <a:schemeClr val="accent5"/>
                </a:solidFill>
              </a:rPr>
              <a:t>zur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65151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8EBBF6-3CF5-45C4-9467-3CD120BA473E}"/>
              </a:ext>
            </a:extLst>
          </p:cNvPr>
          <p:cNvSpPr txBox="1"/>
          <p:nvPr/>
        </p:nvSpPr>
        <p:spPr>
          <a:xfrm>
            <a:off x="1217419" y="2767280"/>
            <a:ext cx="9757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Was erwartet mich im Grundkurs Wirtschaftswissenschaften in der 13. Klasse?</a:t>
            </a:r>
          </a:p>
        </p:txBody>
      </p:sp>
    </p:spTree>
    <p:extLst>
      <p:ext uri="{BB962C8B-B14F-4D97-AF65-F5344CB8AC3E}">
        <p14:creationId xmlns:p14="http://schemas.microsoft.com/office/powerpoint/2010/main" val="902446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6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CF495B9F-E8D7-425A-B097-100FC84C4576}"/>
              </a:ext>
            </a:extLst>
          </p:cNvPr>
          <p:cNvSpPr txBox="1">
            <a:spLocks/>
          </p:cNvSpPr>
          <p:nvPr/>
        </p:nvSpPr>
        <p:spPr>
          <a:xfrm>
            <a:off x="838200" y="1758090"/>
            <a:ext cx="10515600" cy="1325563"/>
          </a:xfrm>
          <a:prstGeom prst="rect">
            <a:avLst/>
          </a:prstGeom>
          <a:solidFill>
            <a:srgbClr val="78A0C4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400" b="1" dirty="0"/>
              <a:t>13. Klasse Wirtschaftswissenschaften - Qualifikationsphase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1E09C0B5-F1BC-4D92-9B4C-DEE12D1F0C52}"/>
              </a:ext>
            </a:extLst>
          </p:cNvPr>
          <p:cNvSpPr txBox="1">
            <a:spLocks/>
          </p:cNvSpPr>
          <p:nvPr/>
        </p:nvSpPr>
        <p:spPr>
          <a:xfrm>
            <a:off x="838200" y="3074128"/>
            <a:ext cx="5157787" cy="647269"/>
          </a:xfrm>
          <a:prstGeom prst="rect">
            <a:avLst/>
          </a:prstGeom>
          <a:solidFill>
            <a:srgbClr val="9EBBD5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/>
              <a:t>1. Halbjahr (Q3) 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182F3CFD-A47A-4612-8687-A3EAB329A0E8}"/>
              </a:ext>
            </a:extLst>
          </p:cNvPr>
          <p:cNvSpPr txBox="1">
            <a:spLocks/>
          </p:cNvSpPr>
          <p:nvPr/>
        </p:nvSpPr>
        <p:spPr>
          <a:xfrm>
            <a:off x="6170612" y="3074128"/>
            <a:ext cx="5183188" cy="647269"/>
          </a:xfrm>
          <a:prstGeom prst="rect">
            <a:avLst/>
          </a:prstGeom>
          <a:solidFill>
            <a:srgbClr val="9EBBD5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600" dirty="0"/>
              <a:t>2. Halbjahr (Q4) </a:t>
            </a:r>
          </a:p>
        </p:txBody>
      </p: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98ADF34A-CBD9-45BC-8EC7-9933E8F6D67B}"/>
              </a:ext>
            </a:extLst>
          </p:cNvPr>
          <p:cNvSpPr txBox="1">
            <a:spLocks/>
          </p:cNvSpPr>
          <p:nvPr/>
        </p:nvSpPr>
        <p:spPr>
          <a:xfrm>
            <a:off x="906546" y="4141181"/>
            <a:ext cx="5157787" cy="25802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Markt und Preis</a:t>
            </a:r>
          </a:p>
          <a:p>
            <a:r>
              <a:rPr lang="de-DE" sz="2400" dirty="0"/>
              <a:t>Bruttoinlandsprodukt und Konjunktur</a:t>
            </a:r>
          </a:p>
          <a:p>
            <a:r>
              <a:rPr lang="de-DE" sz="2400" dirty="0"/>
              <a:t>Wirtschaftspolitik I: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Konzeptionen und Ziele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Arbeitsmarkt und Beschäftigung</a:t>
            </a:r>
            <a:endParaRPr lang="de-DE" sz="1800" dirty="0"/>
          </a:p>
        </p:txBody>
      </p:sp>
      <p:sp>
        <p:nvSpPr>
          <p:cNvPr id="17" name="Inhaltsplatzhalter 7">
            <a:extLst>
              <a:ext uri="{FF2B5EF4-FFF2-40B4-BE49-F238E27FC236}">
                <a16:creationId xmlns:a16="http://schemas.microsoft.com/office/drawing/2014/main" id="{51E2B956-52B4-47B1-AD68-1BC335385FD0}"/>
              </a:ext>
            </a:extLst>
          </p:cNvPr>
          <p:cNvSpPr txBox="1">
            <a:spLocks/>
          </p:cNvSpPr>
          <p:nvPr/>
        </p:nvSpPr>
        <p:spPr>
          <a:xfrm>
            <a:off x="6170612" y="4141181"/>
            <a:ext cx="5327122" cy="25802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Preisniveau und Geldwert</a:t>
            </a:r>
          </a:p>
          <a:p>
            <a:r>
              <a:rPr lang="de-DE" sz="2400" dirty="0"/>
              <a:t>Wirtschaftspolitik II: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Geldpolitik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wirtschaftspolitische Entscheidungen im internationalen Zusammenhang</a:t>
            </a:r>
          </a:p>
        </p:txBody>
      </p:sp>
    </p:spTree>
    <p:extLst>
      <p:ext uri="{BB962C8B-B14F-4D97-AF65-F5344CB8AC3E}">
        <p14:creationId xmlns:p14="http://schemas.microsoft.com/office/powerpoint/2010/main" val="100888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9FAAD73-698E-450A-AF37-4ABBC3229DAC}"/>
              </a:ext>
            </a:extLst>
          </p:cNvPr>
          <p:cNvSpPr txBox="1"/>
          <p:nvPr/>
        </p:nvSpPr>
        <p:spPr>
          <a:xfrm>
            <a:off x="1205375" y="3076628"/>
            <a:ext cx="9959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Nachfolgend in einem Videoclip einige im Unterricht gefertigte Plakate von SchülerInnen</a:t>
            </a:r>
          </a:p>
        </p:txBody>
      </p:sp>
    </p:spTree>
    <p:extLst>
      <p:ext uri="{BB962C8B-B14F-4D97-AF65-F5344CB8AC3E}">
        <p14:creationId xmlns:p14="http://schemas.microsoft.com/office/powerpoint/2010/main" val="1779448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1120346"/>
            <a:chOff x="0" y="0"/>
            <a:chExt cx="12192000" cy="11203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8"/>
            <a:stretch/>
          </p:blipFill>
          <p:spPr>
            <a:xfrm>
              <a:off x="0" y="0"/>
              <a:ext cx="4442908" cy="112034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16" y="0"/>
              <a:ext cx="7878184" cy="112034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7" y="63008"/>
              <a:ext cx="807309" cy="994330"/>
            </a:xfrm>
            <a:prstGeom prst="rect">
              <a:avLst/>
            </a:prstGeom>
          </p:spPr>
        </p:pic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8</a:t>
            </a:r>
          </a:p>
        </p:txBody>
      </p:sp>
      <p:pic>
        <p:nvPicPr>
          <p:cNvPr id="2" name="Besonderes Wiwi">
            <a:hlinkClick r:id="" action="ppaction://media"/>
            <a:extLst>
              <a:ext uri="{FF2B5EF4-FFF2-40B4-BE49-F238E27FC236}">
                <a16:creationId xmlns:a16="http://schemas.microsoft.com/office/drawing/2014/main" id="{FC8A4F0C-577D-45F4-BA71-CD51EDBD5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9761" y="1512042"/>
            <a:ext cx="8807574" cy="495426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E458970-E18C-4DA1-9B7D-A8AE3B91CA24}"/>
              </a:ext>
            </a:extLst>
          </p:cNvPr>
          <p:cNvSpPr/>
          <p:nvPr/>
        </p:nvSpPr>
        <p:spPr>
          <a:xfrm>
            <a:off x="1251689" y="1201387"/>
            <a:ext cx="592976" cy="5520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28A22D3-41FD-4C2E-BB15-5CAB3BA53D53}"/>
              </a:ext>
            </a:extLst>
          </p:cNvPr>
          <p:cNvSpPr/>
          <p:nvPr/>
        </p:nvSpPr>
        <p:spPr>
          <a:xfrm>
            <a:off x="10228575" y="1337912"/>
            <a:ext cx="592976" cy="5520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oogle Shape;714;p33">
            <a:extLst>
              <a:ext uri="{FF2B5EF4-FFF2-40B4-BE49-F238E27FC236}">
                <a16:creationId xmlns:a16="http://schemas.microsoft.com/office/drawing/2014/main" id="{BDE17376-7656-4DCF-A30C-07CA9013CFEE}"/>
              </a:ext>
            </a:extLst>
          </p:cNvPr>
          <p:cNvSpPr/>
          <p:nvPr/>
        </p:nvSpPr>
        <p:spPr>
          <a:xfrm rot="16200000">
            <a:off x="3074721" y="-356581"/>
            <a:ext cx="5737655" cy="8691507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78A0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43DAE5B-BAA2-45C9-AF44-1E962C902237}"/>
              </a:ext>
            </a:extLst>
          </p:cNvPr>
          <p:cNvSpPr txBox="1"/>
          <p:nvPr/>
        </p:nvSpPr>
        <p:spPr>
          <a:xfrm>
            <a:off x="2418230" y="6409477"/>
            <a:ext cx="72367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78A0C4"/>
                </a:solidFill>
              </a:rPr>
              <a:t>Aus Copyright-Gründen wurden einzelne Abbildungen retuschiert.</a:t>
            </a:r>
            <a:endParaRPr lang="de-DE" sz="2100" b="1" dirty="0">
              <a:solidFill>
                <a:srgbClr val="78A0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2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Breitbild</PresentationFormat>
  <Paragraphs>70</Paragraphs>
  <Slides>10</Slides>
  <Notes>10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Dosis</vt:lpstr>
      <vt:lpstr>Symbol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Akoya_Keller</dc:creator>
  <cp:lastModifiedBy>Carolin Böhme</cp:lastModifiedBy>
  <cp:revision>31</cp:revision>
  <dcterms:created xsi:type="dcterms:W3CDTF">2021-01-10T15:25:35Z</dcterms:created>
  <dcterms:modified xsi:type="dcterms:W3CDTF">2021-01-18T22:04:29Z</dcterms:modified>
</cp:coreProperties>
</file>